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9" r:id="rId2"/>
    <p:sldId id="257" r:id="rId3"/>
    <p:sldId id="2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D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lari\Documents\NSS\projects\nashville_city_cemetery-OlaricheObi\data\Historic_Nashville_City_Cemetery_Interments__1846-1979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lari\Documents\NSS\projects\nashville_city_cemetery-OlaricheObi\data\Historic_Nashville_City_Cemetery_Interments__1846-1979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[Historic_Nashville_City_Cemetery_Interments__1846-1979.xlsx]Top10Deaths!PivotTable4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10</a:t>
            </a:r>
            <a:r>
              <a:rPr lang="en-US" baseline="0"/>
              <a:t> Deaths in Nashville Cemetary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Top10Deaths!$B$3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B9DDE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Top10Deaths!$A$4:$A$14</c:f>
              <c:strCache>
                <c:ptCount val="10"/>
                <c:pt idx="0">
                  <c:v>Unknown</c:v>
                </c:pt>
                <c:pt idx="1">
                  <c:v>Consumption</c:v>
                </c:pt>
                <c:pt idx="2">
                  <c:v>Still Born</c:v>
                </c:pt>
                <c:pt idx="3">
                  <c:v>Cholera</c:v>
                </c:pt>
                <c:pt idx="4">
                  <c:v>Pneumonia</c:v>
                </c:pt>
                <c:pt idx="5">
                  <c:v>Old Age</c:v>
                </c:pt>
                <c:pt idx="6">
                  <c:v>Teething</c:v>
                </c:pt>
                <c:pt idx="7">
                  <c:v>Measles</c:v>
                </c:pt>
                <c:pt idx="8">
                  <c:v>Flux</c:v>
                </c:pt>
                <c:pt idx="9">
                  <c:v>Complication</c:v>
                </c:pt>
              </c:strCache>
            </c:strRef>
          </c:cat>
          <c:val>
            <c:numRef>
              <c:f>Top10Deaths!$B$4:$B$14</c:f>
              <c:numCache>
                <c:formatCode>General</c:formatCode>
                <c:ptCount val="10"/>
                <c:pt idx="0">
                  <c:v>1910</c:v>
                </c:pt>
                <c:pt idx="1">
                  <c:v>1769</c:v>
                </c:pt>
                <c:pt idx="2">
                  <c:v>1300</c:v>
                </c:pt>
                <c:pt idx="3">
                  <c:v>1244</c:v>
                </c:pt>
                <c:pt idx="4">
                  <c:v>614</c:v>
                </c:pt>
                <c:pt idx="5">
                  <c:v>610</c:v>
                </c:pt>
                <c:pt idx="6">
                  <c:v>595</c:v>
                </c:pt>
                <c:pt idx="7">
                  <c:v>485</c:v>
                </c:pt>
                <c:pt idx="8">
                  <c:v>470</c:v>
                </c:pt>
                <c:pt idx="9">
                  <c:v>447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71-40FB-AEEB-88277A39851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79183680"/>
        <c:axId val="679184512"/>
      </c:barChart>
      <c:catAx>
        <c:axId val="679183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Cause of Death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184512"/>
        <c:crosses val="autoZero"/>
        <c:auto val="1"/>
        <c:lblAlgn val="ctr"/>
        <c:lblOffset val="100"/>
        <c:noMultiLvlLbl val="0"/>
      </c:catAx>
      <c:valAx>
        <c:axId val="679184512"/>
        <c:scaling>
          <c:orientation val="minMax"/>
          <c:max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of Deaths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183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[Historic_Nashville_City_Cemetery_Interments__1846-1979.xlsx]DeathBySex!PivotTable10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Deaths per Decade (by Sex)</a:t>
            </a:r>
          </a:p>
        </c:rich>
      </c:tx>
      <c:layout>
        <c:manualLayout>
          <c:xMode val="edge"/>
          <c:yMode val="edge"/>
          <c:x val="0.33716501306131058"/>
          <c:y val="6.1310100032268472E-2"/>
        </c:manualLayout>
      </c:layout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FAA0E0"/>
          </a:solidFill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FAA0E0"/>
          </a:solidFill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FAA0E0"/>
          </a:solidFill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wrap="square" lIns="38100" tIns="19050" rIns="38100" bIns="19050" anchor="ctr">
              <a:spAutoFit/>
            </a:bodyPr>
            <a:lstStyle/>
            <a:p>
              <a:pPr>
                <a:defRPr/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48427368564745"/>
          <c:y val="0.20609721703470513"/>
          <c:w val="0.78419193611436866"/>
          <c:h val="0.530241149672360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DeathBySex!$B$3:$B$4</c:f>
              <c:strCache>
                <c:ptCount val="1"/>
                <c:pt idx="0">
                  <c:v>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DeathBySex!$A$5:$A$19</c:f>
              <c:strCache>
                <c:ptCount val="14"/>
                <c:pt idx="0">
                  <c:v>1840-1849</c:v>
                </c:pt>
                <c:pt idx="1">
                  <c:v>1850-1859</c:v>
                </c:pt>
                <c:pt idx="2">
                  <c:v>1860-1869</c:v>
                </c:pt>
                <c:pt idx="3">
                  <c:v>1870-1879</c:v>
                </c:pt>
                <c:pt idx="4">
                  <c:v>1880-1889</c:v>
                </c:pt>
                <c:pt idx="5">
                  <c:v>1890-1899</c:v>
                </c:pt>
                <c:pt idx="6">
                  <c:v>1900-1909</c:v>
                </c:pt>
                <c:pt idx="7">
                  <c:v>1910-1919</c:v>
                </c:pt>
                <c:pt idx="8">
                  <c:v>1920-1929</c:v>
                </c:pt>
                <c:pt idx="9">
                  <c:v>1930-1939</c:v>
                </c:pt>
                <c:pt idx="10">
                  <c:v>1940-1949</c:v>
                </c:pt>
                <c:pt idx="11">
                  <c:v>1950-1959</c:v>
                </c:pt>
                <c:pt idx="12">
                  <c:v>1960-1969</c:v>
                </c:pt>
                <c:pt idx="13">
                  <c:v>1970-1979</c:v>
                </c:pt>
              </c:strCache>
            </c:strRef>
          </c:cat>
          <c:val>
            <c:numRef>
              <c:f>DeathBySex!$B$5:$B$19</c:f>
              <c:numCache>
                <c:formatCode>General</c:formatCode>
                <c:ptCount val="14"/>
                <c:pt idx="0">
                  <c:v>870</c:v>
                </c:pt>
                <c:pt idx="1">
                  <c:v>2245</c:v>
                </c:pt>
                <c:pt idx="2">
                  <c:v>3744</c:v>
                </c:pt>
                <c:pt idx="3">
                  <c:v>1227</c:v>
                </c:pt>
                <c:pt idx="4">
                  <c:v>507</c:v>
                </c:pt>
                <c:pt idx="5">
                  <c:v>245</c:v>
                </c:pt>
                <c:pt idx="6">
                  <c:v>167</c:v>
                </c:pt>
                <c:pt idx="7">
                  <c:v>129</c:v>
                </c:pt>
                <c:pt idx="8">
                  <c:v>95</c:v>
                </c:pt>
                <c:pt idx="9">
                  <c:v>72</c:v>
                </c:pt>
                <c:pt idx="10">
                  <c:v>38</c:v>
                </c:pt>
                <c:pt idx="11">
                  <c:v>16</c:v>
                </c:pt>
                <c:pt idx="12">
                  <c:v>8</c:v>
                </c:pt>
                <c:pt idx="1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B9-4F3F-9244-AF6682899BE7}"/>
            </c:ext>
          </c:extLst>
        </c:ser>
        <c:ser>
          <c:idx val="1"/>
          <c:order val="1"/>
          <c:tx>
            <c:strRef>
              <c:f>DeathBySex!$C$3:$C$4</c:f>
              <c:strCache>
                <c:ptCount val="1"/>
                <c:pt idx="0">
                  <c:v>M</c:v>
                </c:pt>
              </c:strCache>
            </c:strRef>
          </c:tx>
          <c:spPr>
            <a:solidFill>
              <a:srgbClr val="FAA0E0"/>
            </a:solidFill>
          </c:spPr>
          <c:invertIfNegative val="0"/>
          <c:cat>
            <c:strRef>
              <c:f>DeathBySex!$A$5:$A$19</c:f>
              <c:strCache>
                <c:ptCount val="14"/>
                <c:pt idx="0">
                  <c:v>1840-1849</c:v>
                </c:pt>
                <c:pt idx="1">
                  <c:v>1850-1859</c:v>
                </c:pt>
                <c:pt idx="2">
                  <c:v>1860-1869</c:v>
                </c:pt>
                <c:pt idx="3">
                  <c:v>1870-1879</c:v>
                </c:pt>
                <c:pt idx="4">
                  <c:v>1880-1889</c:v>
                </c:pt>
                <c:pt idx="5">
                  <c:v>1890-1899</c:v>
                </c:pt>
                <c:pt idx="6">
                  <c:v>1900-1909</c:v>
                </c:pt>
                <c:pt idx="7">
                  <c:v>1910-1919</c:v>
                </c:pt>
                <c:pt idx="8">
                  <c:v>1920-1929</c:v>
                </c:pt>
                <c:pt idx="9">
                  <c:v>1930-1939</c:v>
                </c:pt>
                <c:pt idx="10">
                  <c:v>1940-1949</c:v>
                </c:pt>
                <c:pt idx="11">
                  <c:v>1950-1959</c:v>
                </c:pt>
                <c:pt idx="12">
                  <c:v>1960-1969</c:v>
                </c:pt>
                <c:pt idx="13">
                  <c:v>1970-1979</c:v>
                </c:pt>
              </c:strCache>
            </c:strRef>
          </c:cat>
          <c:val>
            <c:numRef>
              <c:f>DeathBySex!$C$5:$C$19</c:f>
              <c:numCache>
                <c:formatCode>General</c:formatCode>
                <c:ptCount val="14"/>
                <c:pt idx="0">
                  <c:v>1034</c:v>
                </c:pt>
                <c:pt idx="1">
                  <c:v>2631</c:v>
                </c:pt>
                <c:pt idx="2">
                  <c:v>4063</c:v>
                </c:pt>
                <c:pt idx="3">
                  <c:v>1208</c:v>
                </c:pt>
                <c:pt idx="4">
                  <c:v>467</c:v>
                </c:pt>
                <c:pt idx="5">
                  <c:v>230</c:v>
                </c:pt>
                <c:pt idx="6">
                  <c:v>157</c:v>
                </c:pt>
                <c:pt idx="7">
                  <c:v>108</c:v>
                </c:pt>
                <c:pt idx="8">
                  <c:v>80</c:v>
                </c:pt>
                <c:pt idx="9">
                  <c:v>70</c:v>
                </c:pt>
                <c:pt idx="10">
                  <c:v>40</c:v>
                </c:pt>
                <c:pt idx="11">
                  <c:v>11</c:v>
                </c:pt>
                <c:pt idx="12">
                  <c:v>7</c:v>
                </c:pt>
                <c:pt idx="1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B9-4F3F-9244-AF6682899B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9183680"/>
        <c:axId val="679184512"/>
      </c:barChart>
      <c:catAx>
        <c:axId val="679183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Cause of Death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184512"/>
        <c:crosses val="autoZero"/>
        <c:auto val="1"/>
        <c:lblAlgn val="ctr"/>
        <c:lblOffset val="100"/>
        <c:noMultiLvlLbl val="0"/>
      </c:catAx>
      <c:valAx>
        <c:axId val="679184512"/>
        <c:scaling>
          <c:orientation val="minMax"/>
          <c:max val="4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of Deaths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183680"/>
        <c:crosses val="autoZero"/>
        <c:crossBetween val="between"/>
      </c:valAx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AB8DC6-014D-4A30-B028-9564A96B81DB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70F8BF-4B23-420C-8B86-7D74D7864F01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ln>
                <a:solidFill>
                  <a:schemeClr val="tx1"/>
                </a:solidFill>
              </a:ln>
            </a:rPr>
            <a:t>Visit</a:t>
          </a:r>
        </a:p>
      </dgm:t>
    </dgm:pt>
    <dgm:pt modelId="{63B28721-ABD3-41A9-BB68-B59F8BF34000}" type="parTrans" cxnId="{F21686AC-FB41-450B-B596-59C0F1B29BD6}">
      <dgm:prSet/>
      <dgm:spPr/>
      <dgm:t>
        <a:bodyPr/>
        <a:lstStyle/>
        <a:p>
          <a:endParaRPr lang="en-US"/>
        </a:p>
      </dgm:t>
    </dgm:pt>
    <dgm:pt modelId="{6A52E059-8D57-4FE7-AE06-F5B3DE7DC458}" type="sibTrans" cxnId="{F21686AC-FB41-450B-B596-59C0F1B29BD6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B12EBE8D-1940-4686-A249-2EC0717CEF9C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ln>
                <a:solidFill>
                  <a:schemeClr val="tx1"/>
                </a:solidFill>
              </a:ln>
            </a:rPr>
            <a:t>Explore</a:t>
          </a:r>
          <a:r>
            <a:rPr lang="en-US" dirty="0"/>
            <a:t> </a:t>
          </a:r>
        </a:p>
      </dgm:t>
    </dgm:pt>
    <dgm:pt modelId="{F440C6CD-839B-444D-B93C-8B9E3EF61930}" type="parTrans" cxnId="{571DBE12-D6A6-49DC-9419-6DCDD61DE048}">
      <dgm:prSet/>
      <dgm:spPr/>
      <dgm:t>
        <a:bodyPr/>
        <a:lstStyle/>
        <a:p>
          <a:endParaRPr lang="en-US"/>
        </a:p>
      </dgm:t>
    </dgm:pt>
    <dgm:pt modelId="{CA6B16CF-A8DD-4D4F-8D8F-64D3B754DA86}" type="sibTrans" cxnId="{571DBE12-D6A6-49DC-9419-6DCDD61DE048}">
      <dgm:prSet/>
      <dgm:spPr>
        <a:solidFill>
          <a:schemeClr val="accent2"/>
        </a:solidFill>
        <a:ln w="127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58300D0-BF28-4B72-A0DE-F4E9D5673EEA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ln>
                <a:solidFill>
                  <a:schemeClr val="tx1"/>
                </a:solidFill>
              </a:ln>
            </a:rPr>
            <a:t>Learn</a:t>
          </a:r>
        </a:p>
      </dgm:t>
    </dgm:pt>
    <dgm:pt modelId="{D6A80A1E-C353-4146-B3AA-CE39EE192500}" type="parTrans" cxnId="{A4B4C3F2-61A0-4F8B-988F-54DBFA3560C9}">
      <dgm:prSet/>
      <dgm:spPr/>
      <dgm:t>
        <a:bodyPr/>
        <a:lstStyle/>
        <a:p>
          <a:endParaRPr lang="en-US"/>
        </a:p>
      </dgm:t>
    </dgm:pt>
    <dgm:pt modelId="{F9C3387B-176C-4E37-A937-72CF4DBEBDA8}" type="sibTrans" cxnId="{A4B4C3F2-61A0-4F8B-988F-54DBFA3560C9}">
      <dgm:prSet/>
      <dgm:spPr/>
      <dgm:t>
        <a:bodyPr/>
        <a:lstStyle/>
        <a:p>
          <a:endParaRPr lang="en-US"/>
        </a:p>
      </dgm:t>
    </dgm:pt>
    <dgm:pt modelId="{757F5AE7-0BC2-4867-88D5-28092D0F99F6}" type="pres">
      <dgm:prSet presAssocID="{78AB8DC6-014D-4A30-B028-9564A96B81DB}" presName="Name0" presStyleCnt="0">
        <dgm:presLayoutVars>
          <dgm:dir/>
          <dgm:resizeHandles val="exact"/>
        </dgm:presLayoutVars>
      </dgm:prSet>
      <dgm:spPr/>
    </dgm:pt>
    <dgm:pt modelId="{12A063D1-0088-471B-BB18-0F6FD7C815C2}" type="pres">
      <dgm:prSet presAssocID="{78AB8DC6-014D-4A30-B028-9564A96B81DB}" presName="vNodes" presStyleCnt="0"/>
      <dgm:spPr/>
    </dgm:pt>
    <dgm:pt modelId="{E10C1E77-69C7-44A0-B531-360852E45522}" type="pres">
      <dgm:prSet presAssocID="{2570F8BF-4B23-420C-8B86-7D74D7864F01}" presName="node" presStyleLbl="node1" presStyleIdx="0" presStyleCnt="3">
        <dgm:presLayoutVars>
          <dgm:bulletEnabled val="1"/>
        </dgm:presLayoutVars>
      </dgm:prSet>
      <dgm:spPr/>
    </dgm:pt>
    <dgm:pt modelId="{E617C5DA-520F-4936-8A8B-3DE18F7D57DE}" type="pres">
      <dgm:prSet presAssocID="{6A52E059-8D57-4FE7-AE06-F5B3DE7DC458}" presName="spacerT" presStyleCnt="0"/>
      <dgm:spPr/>
    </dgm:pt>
    <dgm:pt modelId="{75C24C19-C030-4976-BE2C-1974EAA7BC47}" type="pres">
      <dgm:prSet presAssocID="{6A52E059-8D57-4FE7-AE06-F5B3DE7DC458}" presName="sibTrans" presStyleLbl="sibTrans2D1" presStyleIdx="0" presStyleCnt="2"/>
      <dgm:spPr/>
    </dgm:pt>
    <dgm:pt modelId="{2467A116-6BD7-487C-A920-40EF949D17A7}" type="pres">
      <dgm:prSet presAssocID="{6A52E059-8D57-4FE7-AE06-F5B3DE7DC458}" presName="spacerB" presStyleCnt="0"/>
      <dgm:spPr/>
    </dgm:pt>
    <dgm:pt modelId="{8204BE91-CDF9-45AF-84EB-338347C1EBCB}" type="pres">
      <dgm:prSet presAssocID="{B12EBE8D-1940-4686-A249-2EC0717CEF9C}" presName="node" presStyleLbl="node1" presStyleIdx="1" presStyleCnt="3">
        <dgm:presLayoutVars>
          <dgm:bulletEnabled val="1"/>
        </dgm:presLayoutVars>
      </dgm:prSet>
      <dgm:spPr/>
    </dgm:pt>
    <dgm:pt modelId="{96CCF184-0439-4239-B0C6-28DBD87E615D}" type="pres">
      <dgm:prSet presAssocID="{78AB8DC6-014D-4A30-B028-9564A96B81DB}" presName="sibTransLast" presStyleLbl="sibTrans2D1" presStyleIdx="1" presStyleCnt="2"/>
      <dgm:spPr/>
    </dgm:pt>
    <dgm:pt modelId="{20EBFFE1-B629-4A8D-8E4D-49475C851370}" type="pres">
      <dgm:prSet presAssocID="{78AB8DC6-014D-4A30-B028-9564A96B81DB}" presName="connectorText" presStyleLbl="sibTrans2D1" presStyleIdx="1" presStyleCnt="2"/>
      <dgm:spPr/>
    </dgm:pt>
    <dgm:pt modelId="{DA9CB8D8-A936-4C28-BA3E-20B24E75DF5A}" type="pres">
      <dgm:prSet presAssocID="{78AB8DC6-014D-4A30-B028-9564A96B81DB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571DBE12-D6A6-49DC-9419-6DCDD61DE048}" srcId="{78AB8DC6-014D-4A30-B028-9564A96B81DB}" destId="{B12EBE8D-1940-4686-A249-2EC0717CEF9C}" srcOrd="1" destOrd="0" parTransId="{F440C6CD-839B-444D-B93C-8B9E3EF61930}" sibTransId="{CA6B16CF-A8DD-4D4F-8D8F-64D3B754DA86}"/>
    <dgm:cxn modelId="{A1F2991D-5DD1-4E06-B409-E9BA264496C2}" type="presOf" srcId="{CA6B16CF-A8DD-4D4F-8D8F-64D3B754DA86}" destId="{20EBFFE1-B629-4A8D-8E4D-49475C851370}" srcOrd="1" destOrd="0" presId="urn:microsoft.com/office/officeart/2005/8/layout/equation2"/>
    <dgm:cxn modelId="{52E5A225-81EF-4DDF-A908-964602B29E00}" type="presOf" srcId="{2570F8BF-4B23-420C-8B86-7D74D7864F01}" destId="{E10C1E77-69C7-44A0-B531-360852E45522}" srcOrd="0" destOrd="0" presId="urn:microsoft.com/office/officeart/2005/8/layout/equation2"/>
    <dgm:cxn modelId="{E9A57831-E1DA-4C09-AD9A-B108CA4D2B6C}" type="presOf" srcId="{B12EBE8D-1940-4686-A249-2EC0717CEF9C}" destId="{8204BE91-CDF9-45AF-84EB-338347C1EBCB}" srcOrd="0" destOrd="0" presId="urn:microsoft.com/office/officeart/2005/8/layout/equation2"/>
    <dgm:cxn modelId="{60EFE875-0F47-4D2B-BA1B-FA091B3E3401}" type="presOf" srcId="{78AB8DC6-014D-4A30-B028-9564A96B81DB}" destId="{757F5AE7-0BC2-4867-88D5-28092D0F99F6}" srcOrd="0" destOrd="0" presId="urn:microsoft.com/office/officeart/2005/8/layout/equation2"/>
    <dgm:cxn modelId="{0533868C-97E5-45C3-B2EE-64E89D0B505E}" type="presOf" srcId="{F58300D0-BF28-4B72-A0DE-F4E9D5673EEA}" destId="{DA9CB8D8-A936-4C28-BA3E-20B24E75DF5A}" srcOrd="0" destOrd="0" presId="urn:microsoft.com/office/officeart/2005/8/layout/equation2"/>
    <dgm:cxn modelId="{EA07CFAA-5344-41EF-A04C-AB5744E319A9}" type="presOf" srcId="{CA6B16CF-A8DD-4D4F-8D8F-64D3B754DA86}" destId="{96CCF184-0439-4239-B0C6-28DBD87E615D}" srcOrd="0" destOrd="0" presId="urn:microsoft.com/office/officeart/2005/8/layout/equation2"/>
    <dgm:cxn modelId="{F21686AC-FB41-450B-B596-59C0F1B29BD6}" srcId="{78AB8DC6-014D-4A30-B028-9564A96B81DB}" destId="{2570F8BF-4B23-420C-8B86-7D74D7864F01}" srcOrd="0" destOrd="0" parTransId="{63B28721-ABD3-41A9-BB68-B59F8BF34000}" sibTransId="{6A52E059-8D57-4FE7-AE06-F5B3DE7DC458}"/>
    <dgm:cxn modelId="{A4B4C3F2-61A0-4F8B-988F-54DBFA3560C9}" srcId="{78AB8DC6-014D-4A30-B028-9564A96B81DB}" destId="{F58300D0-BF28-4B72-A0DE-F4E9D5673EEA}" srcOrd="2" destOrd="0" parTransId="{D6A80A1E-C353-4146-B3AA-CE39EE192500}" sibTransId="{F9C3387B-176C-4E37-A937-72CF4DBEBDA8}"/>
    <dgm:cxn modelId="{CF41A2FE-34C6-4902-ACCA-5AA4E279F68F}" type="presOf" srcId="{6A52E059-8D57-4FE7-AE06-F5B3DE7DC458}" destId="{75C24C19-C030-4976-BE2C-1974EAA7BC47}" srcOrd="0" destOrd="0" presId="urn:microsoft.com/office/officeart/2005/8/layout/equation2"/>
    <dgm:cxn modelId="{17FCFE4E-83B4-4669-AFB5-B2C6E3FC9A9C}" type="presParOf" srcId="{757F5AE7-0BC2-4867-88D5-28092D0F99F6}" destId="{12A063D1-0088-471B-BB18-0F6FD7C815C2}" srcOrd="0" destOrd="0" presId="urn:microsoft.com/office/officeart/2005/8/layout/equation2"/>
    <dgm:cxn modelId="{36A20117-B707-4A16-A273-D1BD51D1E000}" type="presParOf" srcId="{12A063D1-0088-471B-BB18-0F6FD7C815C2}" destId="{E10C1E77-69C7-44A0-B531-360852E45522}" srcOrd="0" destOrd="0" presId="urn:microsoft.com/office/officeart/2005/8/layout/equation2"/>
    <dgm:cxn modelId="{C16E5BBF-47E0-4B76-8FD4-10D1356F9A35}" type="presParOf" srcId="{12A063D1-0088-471B-BB18-0F6FD7C815C2}" destId="{E617C5DA-520F-4936-8A8B-3DE18F7D57DE}" srcOrd="1" destOrd="0" presId="urn:microsoft.com/office/officeart/2005/8/layout/equation2"/>
    <dgm:cxn modelId="{4977D58D-1521-49C7-AB97-AA94A026EC72}" type="presParOf" srcId="{12A063D1-0088-471B-BB18-0F6FD7C815C2}" destId="{75C24C19-C030-4976-BE2C-1974EAA7BC47}" srcOrd="2" destOrd="0" presId="urn:microsoft.com/office/officeart/2005/8/layout/equation2"/>
    <dgm:cxn modelId="{7E1EF346-2A79-42A8-85F3-747C33820486}" type="presParOf" srcId="{12A063D1-0088-471B-BB18-0F6FD7C815C2}" destId="{2467A116-6BD7-487C-A920-40EF949D17A7}" srcOrd="3" destOrd="0" presId="urn:microsoft.com/office/officeart/2005/8/layout/equation2"/>
    <dgm:cxn modelId="{C02CC27B-16AC-4B43-8021-293D59DA3942}" type="presParOf" srcId="{12A063D1-0088-471B-BB18-0F6FD7C815C2}" destId="{8204BE91-CDF9-45AF-84EB-338347C1EBCB}" srcOrd="4" destOrd="0" presId="urn:microsoft.com/office/officeart/2005/8/layout/equation2"/>
    <dgm:cxn modelId="{770EBD3A-CC22-4AE5-9BAC-8813E421E5E1}" type="presParOf" srcId="{757F5AE7-0BC2-4867-88D5-28092D0F99F6}" destId="{96CCF184-0439-4239-B0C6-28DBD87E615D}" srcOrd="1" destOrd="0" presId="urn:microsoft.com/office/officeart/2005/8/layout/equation2"/>
    <dgm:cxn modelId="{4771FFB7-0257-45B6-A09C-7CFCD60CC6D0}" type="presParOf" srcId="{96CCF184-0439-4239-B0C6-28DBD87E615D}" destId="{20EBFFE1-B629-4A8D-8E4D-49475C851370}" srcOrd="0" destOrd="0" presId="urn:microsoft.com/office/officeart/2005/8/layout/equation2"/>
    <dgm:cxn modelId="{C07BEAA7-6AC6-4354-9872-2C7895161662}" type="presParOf" srcId="{757F5AE7-0BC2-4867-88D5-28092D0F99F6}" destId="{DA9CB8D8-A936-4C28-BA3E-20B24E75DF5A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92A930-D5E2-43DA-ABEF-D46C6F6AE1FC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075AF0-07D8-4751-B1B7-EF0BF21DA148}" type="pres">
      <dgm:prSet presAssocID="{CC92A930-D5E2-43DA-ABEF-D46C6F6AE1FC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400B4946-C68B-4508-A2A5-3F46A851C6BD}" type="presOf" srcId="{CC92A930-D5E2-43DA-ABEF-D46C6F6AE1FC}" destId="{58075AF0-07D8-4751-B1B7-EF0BF21DA148}" srcOrd="0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C1E77-69C7-44A0-B531-360852E45522}">
      <dsp:nvSpPr>
        <dsp:cNvPr id="0" name=""/>
        <dsp:cNvSpPr/>
      </dsp:nvSpPr>
      <dsp:spPr>
        <a:xfrm>
          <a:off x="759336" y="2147"/>
          <a:ext cx="1418700" cy="1418700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n>
                <a:solidFill>
                  <a:schemeClr val="tx1"/>
                </a:solidFill>
              </a:ln>
            </a:rPr>
            <a:t>Visit</a:t>
          </a:r>
        </a:p>
      </dsp:txBody>
      <dsp:txXfrm>
        <a:off x="967100" y="209911"/>
        <a:ext cx="1003172" cy="1003172"/>
      </dsp:txXfrm>
    </dsp:sp>
    <dsp:sp modelId="{75C24C19-C030-4976-BE2C-1974EAA7BC47}">
      <dsp:nvSpPr>
        <dsp:cNvPr id="0" name=""/>
        <dsp:cNvSpPr/>
      </dsp:nvSpPr>
      <dsp:spPr>
        <a:xfrm>
          <a:off x="1057263" y="1536045"/>
          <a:ext cx="822846" cy="822846"/>
        </a:xfrm>
        <a:prstGeom prst="mathPlus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166331" y="1850701"/>
        <a:ext cx="604710" cy="193534"/>
      </dsp:txXfrm>
    </dsp:sp>
    <dsp:sp modelId="{8204BE91-CDF9-45AF-84EB-338347C1EBCB}">
      <dsp:nvSpPr>
        <dsp:cNvPr id="0" name=""/>
        <dsp:cNvSpPr/>
      </dsp:nvSpPr>
      <dsp:spPr>
        <a:xfrm>
          <a:off x="759336" y="2474090"/>
          <a:ext cx="1418700" cy="1418700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n>
                <a:solidFill>
                  <a:schemeClr val="tx1"/>
                </a:solidFill>
              </a:ln>
            </a:rPr>
            <a:t>Explore</a:t>
          </a:r>
          <a:r>
            <a:rPr lang="en-US" sz="2400" kern="1200" dirty="0"/>
            <a:t> </a:t>
          </a:r>
        </a:p>
      </dsp:txBody>
      <dsp:txXfrm>
        <a:off x="967100" y="2681854"/>
        <a:ext cx="1003172" cy="1003172"/>
      </dsp:txXfrm>
    </dsp:sp>
    <dsp:sp modelId="{96CCF184-0439-4239-B0C6-28DBD87E615D}">
      <dsp:nvSpPr>
        <dsp:cNvPr id="0" name=""/>
        <dsp:cNvSpPr/>
      </dsp:nvSpPr>
      <dsp:spPr>
        <a:xfrm>
          <a:off x="2390841" y="1683590"/>
          <a:ext cx="451146" cy="5277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1270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390841" y="1789141"/>
        <a:ext cx="315802" cy="316654"/>
      </dsp:txXfrm>
    </dsp:sp>
    <dsp:sp modelId="{DA9CB8D8-A936-4C28-BA3E-20B24E75DF5A}">
      <dsp:nvSpPr>
        <dsp:cNvPr id="0" name=""/>
        <dsp:cNvSpPr/>
      </dsp:nvSpPr>
      <dsp:spPr>
        <a:xfrm>
          <a:off x="3029256" y="528768"/>
          <a:ext cx="2837400" cy="2837400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>
              <a:ln>
                <a:solidFill>
                  <a:schemeClr val="tx1"/>
                </a:solidFill>
              </a:ln>
            </a:rPr>
            <a:t>Learn</a:t>
          </a:r>
        </a:p>
      </dsp:txBody>
      <dsp:txXfrm>
        <a:off x="3444784" y="944296"/>
        <a:ext cx="2006344" cy="20063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06143-9F19-457C-9C0B-0CAE5F05A51F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16CAD-DD46-403A-9716-5CBB42526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66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2668-871E-4133-A188-F63C83605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E657BA-DA51-4568-952E-2A0594465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1A374-1D37-4800-B63A-3293DC4A1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AFC5-5AB6-4727-9452-965FD339F250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6A77E-AFBA-4702-9CFF-82003C88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3DF5F-6EA6-4CB9-8180-1CE34F00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BF1C-EEAB-437F-9124-48F8C6F6D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98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680D0-1D37-4F77-A78C-3400DF348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F35F9-31D2-4743-BB03-AED8A9379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12254-4027-496C-B6AB-B2AEDDBD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AFC5-5AB6-4727-9452-965FD339F250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4AE4A-C3A3-4C2C-818D-9997C8585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75573-15B2-4179-A6A9-7286F738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BF1C-EEAB-437F-9124-48F8C6F6D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13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12E1D-50EE-4CC0-8BA7-6DDC7A972B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7A5BF7-B6B7-4893-BF27-DAD4CA0B3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A93BB-FC86-44AA-919D-F67AD5898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AFC5-5AB6-4727-9452-965FD339F250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D892F-F8CE-4639-88F7-809D0E0D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22FD5-217A-4F49-98A3-890B3EF23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BF1C-EEAB-437F-9124-48F8C6F6D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89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F8A76-7AEE-48A1-A4B4-9916B59F5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F853-55D2-42D4-8A91-29AF31919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84867-49C8-4EA0-B3DE-4C874801C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AFC5-5AB6-4727-9452-965FD339F250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CF92F-E87D-488B-A988-22D2F850E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2987F-C3F0-426C-A51B-041FADDE0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BF1C-EEAB-437F-9124-48F8C6F6D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80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D787F-FA8A-4095-A853-AF93C2AD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A4ED2-8C03-49CE-B7F8-76979B419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9EA1F-7B63-4114-B13F-448DC51CE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AFC5-5AB6-4727-9452-965FD339F250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16901-316F-4CF7-B887-8D3124C28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948B2-91DA-44CE-B2EE-EB266DE6E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BF1C-EEAB-437F-9124-48F8C6F6D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15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15FB-8B0D-4C5C-9685-F728F755C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2F174-9590-4979-A349-6FFDB86445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D78CA-35E8-4C30-AECC-6E5349D6A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6C10C-9979-4B07-88BA-7ED56FE86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AFC5-5AB6-4727-9452-965FD339F250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54C04-71C2-41A5-B5B4-7B835363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6DE27-EE53-4759-BE6D-5650B05E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BF1C-EEAB-437F-9124-48F8C6F6D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01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ACD6-BA9E-4ABE-B34B-2CB540BB2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4966E-7616-448C-94E3-3D55EAD18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04CA3-8A73-4F94-AAD7-EF2A5E213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E80702-3026-43C4-AC02-E8D63C7565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CD0AA6-C50F-4789-9C78-D36589FFA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D12F38-98B9-4421-95A1-6F1680A20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AFC5-5AB6-4727-9452-965FD339F250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CE9334-CB5F-4C9B-980F-B019DECB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FD83D7-AC02-431F-BBC3-C465BB78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BF1C-EEAB-437F-9124-48F8C6F6D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12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69CC9-7FEA-44F5-87DB-E20D750C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EA415B-EA7C-4697-A865-E33FFB1B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AFC5-5AB6-4727-9452-965FD339F250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719A9-EE53-44EC-9551-4E55C9B9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81C96-82EE-423C-BAA2-EF0D3B08C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BF1C-EEAB-437F-9124-48F8C6F6D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6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CD15D-9DEC-4B9E-92C9-FDDFA73E0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AFC5-5AB6-4727-9452-965FD339F250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4B6433-0DFC-411C-B795-1194860B2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E8081-CA2E-47FB-986D-AFF31649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BF1C-EEAB-437F-9124-48F8C6F6D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94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E00E-A308-41AD-BB77-CD57FA46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9AB7D-35C6-4192-91EA-B60574C5F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E156A8-958B-4BEC-9C38-B764DFA1E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76524-1857-4FEB-AADB-56A6DBBF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AFC5-5AB6-4727-9452-965FD339F250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814F1-78E2-4DEE-AF1A-EE77B60E4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79392-1C9D-4139-81DB-65233009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BF1C-EEAB-437F-9124-48F8C6F6D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06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4A89-354F-4D9D-82F9-695AC558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5518A8-AEF5-4C60-97A5-FBF7CD574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78673-FF3E-44DF-8E63-E29BC4593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4B9E7-DB02-4A2C-9418-7177BF02D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AFC5-5AB6-4727-9452-965FD339F250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7F23A-7EF7-45DD-8C54-B961C8357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30A5E-4C26-47AD-A4DE-65C42CA1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BF1C-EEAB-437F-9124-48F8C6F6D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51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D0960E-52EA-42BF-B645-2576CC540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D1357-B610-469D-8421-4F50E0F68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875F5-BF92-459A-B1BA-FDF171C7F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3AFC5-5AB6-4727-9452-965FD339F250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48535-F8AE-4245-8D6A-B83F1F53F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1164F-AD21-4AFC-A3D9-C2EFCF3D5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5BF1C-EEAB-437F-9124-48F8C6F6D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76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openxmlformats.org/officeDocument/2006/relationships/image" Target="../media/image5.jp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image" Target="../media/image4.png"/><Relationship Id="rId2" Type="http://schemas.openxmlformats.org/officeDocument/2006/relationships/audio" Target="../media/media1.mp3"/><Relationship Id="rId16" Type="http://schemas.openxmlformats.org/officeDocument/2006/relationships/image" Target="../media/image3.jpg"/><Relationship Id="rId20" Type="http://schemas.openxmlformats.org/officeDocument/2006/relationships/image" Target="../media/image7.jpeg"/><Relationship Id="rId1" Type="http://schemas.microsoft.com/office/2007/relationships/media" Target="../media/media1.mp3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image" Target="../media/image1.gif"/><Relationship Id="rId10" Type="http://schemas.openxmlformats.org/officeDocument/2006/relationships/diagramLayout" Target="../diagrams/layout2.xml"/><Relationship Id="rId19" Type="http://schemas.openxmlformats.org/officeDocument/2006/relationships/image" Target="../media/image6.jpeg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2.jpg"/><Relationship Id="rId2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7FBB2C6A-42E4-4743-A49B-DF63187C2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47" y="526778"/>
            <a:ext cx="4471574" cy="17886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857AD3-7933-4961-AC55-179550D89166}"/>
              </a:ext>
            </a:extLst>
          </p:cNvPr>
          <p:cNvSpPr/>
          <p:nvPr/>
        </p:nvSpPr>
        <p:spPr>
          <a:xfrm>
            <a:off x="443147" y="2496312"/>
            <a:ext cx="11567160" cy="173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B24A3-4D8D-4DA2-9E81-2EDBCBBC601A}"/>
              </a:ext>
            </a:extLst>
          </p:cNvPr>
          <p:cNvSpPr txBox="1"/>
          <p:nvPr/>
        </p:nvSpPr>
        <p:spPr>
          <a:xfrm>
            <a:off x="443147" y="2987624"/>
            <a:ext cx="95082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The City Cemetery is the oldest continuously operated public cemetery in Nashville. </a:t>
            </a:r>
            <a:endParaRPr lang="en-US" dirty="0">
              <a:latin typeface="Abadi" panose="020B0604020104020204" pitchFamily="34" charset="0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202020204" pitchFamily="34" charset="0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202020204" pitchFamily="34" charset="0"/>
                <a:cs typeface="Aharoni" panose="02010803020104030203" pitchFamily="2" charset="-79"/>
              </a:rPr>
              <a:t>Resting Place of ex President James K. </a:t>
            </a:r>
            <a:r>
              <a:rPr lang="en-US" dirty="0">
                <a:latin typeface="Abadi" panose="020B0604020104020204" pitchFamily="34" charset="0"/>
                <a:cs typeface="Aharoni" panose="02010803020104030203" pitchFamily="2" charset="-79"/>
              </a:rPr>
              <a:t>Polk., f</a:t>
            </a:r>
            <a:r>
              <a:rPr lang="en-US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our of Nashville's founders, James and Charlotte Robertson &amp; John and Ann Robertson Cockrill; American Revolutionary War soldiers Lipscomb Norvell, Joel Lewis, Anthony Foster; four Confederate generals: Felix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Zollicoffer</a:t>
            </a:r>
            <a:r>
              <a:rPr lang="en-US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, Bushrod Johnson, Richard Ewell, and Samuel Read Anderson; the man who named the American flag "Old Glory,“ and many more!</a:t>
            </a:r>
            <a:endParaRPr lang="en-US" dirty="0">
              <a:latin typeface="Abadi" panose="020B0604020104020204" pitchFamily="34" charset="0"/>
              <a:cs typeface="Aharoni" panose="02010803020104030203" pitchFamily="2" charset="-79"/>
            </a:endParaRPr>
          </a:p>
          <a:p>
            <a:endParaRPr lang="en-US" dirty="0">
              <a:latin typeface="Abadi" panose="020B0604020202020204" pitchFamily="34" charset="0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Home to families such as the Smiths, Browns, Johnson, Jones, Williams, </a:t>
            </a:r>
            <a:r>
              <a:rPr lang="en-US" dirty="0" err="1">
                <a:latin typeface="Abadi" panose="020B0604020104020204" pitchFamily="34" charset="0"/>
              </a:rPr>
              <a:t>Moores</a:t>
            </a:r>
            <a:r>
              <a:rPr lang="en-US" dirty="0">
                <a:latin typeface="Abadi" panose="020B0604020104020204" pitchFamily="34" charset="0"/>
              </a:rPr>
              <a:t>, Greens and with over 50 individuals buried with that name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202020204" pitchFamily="34" charset="0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202020204" pitchFamily="34" charset="0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7425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7FBB2C6A-42E4-4743-A49B-DF63187C2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47" y="526778"/>
            <a:ext cx="4471574" cy="17886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857AD3-7933-4961-AC55-179550D89166}"/>
              </a:ext>
            </a:extLst>
          </p:cNvPr>
          <p:cNvSpPr/>
          <p:nvPr/>
        </p:nvSpPr>
        <p:spPr>
          <a:xfrm>
            <a:off x="443147" y="2496312"/>
            <a:ext cx="11567160" cy="173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DE97588-515B-43F9-A9F0-33CDEAA670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9701243"/>
              </p:ext>
            </p:extLst>
          </p:nvPr>
        </p:nvGraphicFramePr>
        <p:xfrm>
          <a:off x="10468" y="3126299"/>
          <a:ext cx="5147193" cy="352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7F048E6-BF9E-4393-9D7C-2079606163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8680944"/>
              </p:ext>
            </p:extLst>
          </p:nvPr>
        </p:nvGraphicFramePr>
        <p:xfrm>
          <a:off x="5157661" y="2922270"/>
          <a:ext cx="6446520" cy="393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14722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34FAA53-DBBE-40DE-91BB-412D6485E6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3622976"/>
              </p:ext>
            </p:extLst>
          </p:nvPr>
        </p:nvGraphicFramePr>
        <p:xfrm>
          <a:off x="4649867" y="1465132"/>
          <a:ext cx="6625994" cy="3894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96F4DAE7-A088-49C8-AE40-B10B3A9CA7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1985358"/>
              </p:ext>
            </p:extLst>
          </p:nvPr>
        </p:nvGraphicFramePr>
        <p:xfrm>
          <a:off x="229103" y="1444184"/>
          <a:ext cx="4733215" cy="338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45" name="Picture 44">
            <a:extLst>
              <a:ext uri="{FF2B5EF4-FFF2-40B4-BE49-F238E27FC236}">
                <a16:creationId xmlns:a16="http://schemas.microsoft.com/office/drawing/2014/main" id="{68BF5266-336F-4FC1-8F80-E8AD292BB862}"/>
              </a:ext>
            </a:extLst>
          </p:cNvPr>
          <p:cNvPicPr/>
          <p:nvPr/>
        </p:nvPicPr>
        <p:blipFill>
          <a:blip r:embed="rId14"/>
          <a:stretch>
            <a:fillRect/>
          </a:stretch>
        </p:blipFill>
        <p:spPr>
          <a:xfrm>
            <a:off x="4962318" y="627242"/>
            <a:ext cx="6001092" cy="5413815"/>
          </a:xfrm>
          <a:prstGeom prst="rect">
            <a:avLst/>
          </a:prstGeom>
        </p:spPr>
      </p:pic>
      <p:pic>
        <p:nvPicPr>
          <p:cNvPr id="47" name="Picture 46" descr="Logo&#10;&#10;Description automatically generated with low confidence">
            <a:extLst>
              <a:ext uri="{FF2B5EF4-FFF2-40B4-BE49-F238E27FC236}">
                <a16:creationId xmlns:a16="http://schemas.microsoft.com/office/drawing/2014/main" id="{9B429FCD-93EF-48AF-9672-A5CCEDD452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18" y="1640370"/>
            <a:ext cx="4471574" cy="178863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E1D9D97-C93A-4488-AFDB-548D1B8BCD12}"/>
              </a:ext>
            </a:extLst>
          </p:cNvPr>
          <p:cNvSpPr txBox="1"/>
          <p:nvPr/>
        </p:nvSpPr>
        <p:spPr>
          <a:xfrm>
            <a:off x="512266" y="3557314"/>
            <a:ext cx="414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Halloween Spooktacular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8FFFF3A-1E9F-4743-9758-64A847DA40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318" y="985814"/>
            <a:ext cx="6717416" cy="462987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32D431D-A8BD-4513-B35E-745301BDD54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06137" y="982342"/>
            <a:ext cx="6773597" cy="486763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0A1AD84-60A4-4790-B5A8-18C345605431}"/>
              </a:ext>
            </a:extLst>
          </p:cNvPr>
          <p:cNvSpPr txBox="1"/>
          <p:nvPr/>
        </p:nvSpPr>
        <p:spPr>
          <a:xfrm>
            <a:off x="788965" y="4696087"/>
            <a:ext cx="36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  <a:cs typeface="Aharoni" panose="02010803020104030203" pitchFamily="2" charset="-79"/>
              </a:rPr>
              <a:t>Nightly Haunted Living Tour </a:t>
            </a:r>
          </a:p>
        </p:txBody>
      </p:sp>
      <p:sp>
        <p:nvSpPr>
          <p:cNvPr id="56" name="Speech Bubble: Oval 55">
            <a:extLst>
              <a:ext uri="{FF2B5EF4-FFF2-40B4-BE49-F238E27FC236}">
                <a16:creationId xmlns:a16="http://schemas.microsoft.com/office/drawing/2014/main" id="{AE6F90CA-1205-46CB-8D10-ABD9B2CA83DB}"/>
              </a:ext>
            </a:extLst>
          </p:cNvPr>
          <p:cNvSpPr/>
          <p:nvPr/>
        </p:nvSpPr>
        <p:spPr>
          <a:xfrm>
            <a:off x="7611699" y="761359"/>
            <a:ext cx="2224759" cy="708712"/>
          </a:xfrm>
          <a:prstGeom prst="wedgeEllipseCallo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“I died in 1857, of consumption.” </a:t>
            </a:r>
          </a:p>
        </p:txBody>
      </p:sp>
      <p:pic>
        <p:nvPicPr>
          <p:cNvPr id="58" name="Picture 57" descr="A picture containing building, person, outdoor&#10;&#10;Description automatically generated">
            <a:extLst>
              <a:ext uri="{FF2B5EF4-FFF2-40B4-BE49-F238E27FC236}">
                <a16:creationId xmlns:a16="http://schemas.microsoft.com/office/drawing/2014/main" id="{6226F58A-3F77-42C8-AEDB-85BD25E15D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017" y="232183"/>
            <a:ext cx="4096780" cy="6137137"/>
          </a:xfrm>
          <a:prstGeom prst="rect">
            <a:avLst/>
          </a:prstGeom>
        </p:spPr>
      </p:pic>
      <p:sp>
        <p:nvSpPr>
          <p:cNvPr id="59" name="Speech Bubble: Oval 58">
            <a:extLst>
              <a:ext uri="{FF2B5EF4-FFF2-40B4-BE49-F238E27FC236}">
                <a16:creationId xmlns:a16="http://schemas.microsoft.com/office/drawing/2014/main" id="{5EBE39EA-4E07-423E-BFA3-E583CD6CC843}"/>
              </a:ext>
            </a:extLst>
          </p:cNvPr>
          <p:cNvSpPr/>
          <p:nvPr/>
        </p:nvSpPr>
        <p:spPr>
          <a:xfrm>
            <a:off x="7365616" y="37373"/>
            <a:ext cx="3582664" cy="1432698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“I live in a plot with over 20 of my kin, the Smiths, though I was one of the youngest to die.. I was only 12”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EF78F0-FCE0-47E1-A2A7-2F79C9271CD2}"/>
              </a:ext>
            </a:extLst>
          </p:cNvPr>
          <p:cNvSpPr txBox="1"/>
          <p:nvPr/>
        </p:nvSpPr>
        <p:spPr>
          <a:xfrm>
            <a:off x="1668433" y="6378523"/>
            <a:ext cx="1000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about illnesses of the past: consumption, scarlet fever, summer complaint,  cholera and more!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99A1FDD-1061-4A6E-8999-7515B2F0E9F0}"/>
              </a:ext>
            </a:extLst>
          </p:cNvPr>
          <p:cNvSpPr txBox="1"/>
          <p:nvPr/>
        </p:nvSpPr>
        <p:spPr>
          <a:xfrm>
            <a:off x="1497887" y="4981484"/>
            <a:ext cx="217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lgerian" panose="04020705040A02060702" pitchFamily="82" charset="0"/>
              </a:rPr>
              <a:t>Weekends in October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FED728-B52D-4B6F-B083-E16E17A294CB}"/>
              </a:ext>
            </a:extLst>
          </p:cNvPr>
          <p:cNvSpPr txBox="1"/>
          <p:nvPr/>
        </p:nvSpPr>
        <p:spPr>
          <a:xfrm>
            <a:off x="1668433" y="6374152"/>
            <a:ext cx="633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Listen to the stories of those old and young, as their spirits live on.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F5D56B-E05F-4BFE-9420-28F5FF43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208" y="5292293"/>
            <a:ext cx="1054277" cy="107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acebook logo">
            <a:extLst>
              <a:ext uri="{FF2B5EF4-FFF2-40B4-BE49-F238E27FC236}">
                <a16:creationId xmlns:a16="http://schemas.microsoft.com/office/drawing/2014/main" id="{7934B3ED-4B41-4235-A1D1-B9F7C8CF6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969" y="5301995"/>
            <a:ext cx="1054277" cy="10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ytmp3free.cc_the-monster-mash-song-youtubemp3free.org">
            <a:hlinkClick r:id="" action="ppaction://media"/>
            <a:extLst>
              <a:ext uri="{FF2B5EF4-FFF2-40B4-BE49-F238E27FC236}">
                <a16:creationId xmlns:a16="http://schemas.microsoft.com/office/drawing/2014/main" id="{FCD5331C-FF8F-400E-AADE-6521E9C27D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262222" y="6130470"/>
            <a:ext cx="487363" cy="48736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D16517A-AC6B-40C1-A9D3-40F97F67120C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4332" b="4169"/>
          <a:stretch/>
        </p:blipFill>
        <p:spPr>
          <a:xfrm>
            <a:off x="6649292" y="627242"/>
            <a:ext cx="3714750" cy="517789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57F2E41-322F-4591-A92D-2C8F6CC5B06E}"/>
              </a:ext>
            </a:extLst>
          </p:cNvPr>
          <p:cNvSpPr txBox="1"/>
          <p:nvPr/>
        </p:nvSpPr>
        <p:spPr>
          <a:xfrm>
            <a:off x="1668433" y="6363432"/>
            <a:ext cx="3849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Hear stories from diverse backgrounds.</a:t>
            </a:r>
          </a:p>
        </p:txBody>
      </p:sp>
      <p:sp>
        <p:nvSpPr>
          <p:cNvPr id="69" name="Speech Bubble: Oval 68">
            <a:extLst>
              <a:ext uri="{FF2B5EF4-FFF2-40B4-BE49-F238E27FC236}">
                <a16:creationId xmlns:a16="http://schemas.microsoft.com/office/drawing/2014/main" id="{70582DA2-E937-429B-9958-7AB74240FC57}"/>
              </a:ext>
            </a:extLst>
          </p:cNvPr>
          <p:cNvSpPr/>
          <p:nvPr/>
        </p:nvSpPr>
        <p:spPr>
          <a:xfrm>
            <a:off x="7577893" y="-121355"/>
            <a:ext cx="4011837" cy="1505383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“I died of gunshot wounds from the Civil War but I was placed in a segregated Negro plot, separate from white soldiers.”</a:t>
            </a:r>
          </a:p>
        </p:txBody>
      </p:sp>
    </p:spTree>
    <p:extLst>
      <p:ext uri="{BB962C8B-B14F-4D97-AF65-F5344CB8AC3E}">
        <p14:creationId xmlns:p14="http://schemas.microsoft.com/office/powerpoint/2010/main" val="42577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732" numSld="999" showWhenStopped="0">
                <p:cTn id="12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  <p:bldLst>
      <p:bldP spid="56" grpId="0" animBg="1"/>
      <p:bldP spid="56" grpId="1" animBg="1"/>
      <p:bldP spid="59" grpId="0" animBg="1"/>
      <p:bldP spid="59" grpId="1" animBg="1"/>
      <p:bldP spid="60" grpId="0"/>
      <p:bldP spid="60" grpId="1"/>
      <p:bldP spid="62" grpId="0"/>
      <p:bldP spid="62" grpId="1"/>
      <p:bldP spid="68" grpId="0"/>
      <p:bldP spid="68" grpId="1"/>
      <p:bldP spid="69" grpId="0" animBg="1"/>
      <p:bldP spid="69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256</Words>
  <Application>Microsoft Office PowerPoint</Application>
  <PresentationFormat>Widescreen</PresentationFormat>
  <Paragraphs>24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Abadi</vt:lpstr>
      <vt:lpstr>Algerian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Olariche Obi</dc:creator>
  <cp:lastModifiedBy>Olariche Obi</cp:lastModifiedBy>
  <cp:revision>2</cp:revision>
  <dcterms:created xsi:type="dcterms:W3CDTF">2021-09-21T18:07:53Z</dcterms:created>
  <dcterms:modified xsi:type="dcterms:W3CDTF">2021-09-22T18:07:34Z</dcterms:modified>
</cp:coreProperties>
</file>